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2" r:id="rId1"/>
  </p:sldMasterIdLst>
  <p:notesMasterIdLst>
    <p:notesMasterId r:id="rId17"/>
  </p:notesMasterIdLst>
  <p:handoutMasterIdLst>
    <p:handoutMasterId r:id="rId18"/>
  </p:handoutMasterIdLst>
  <p:sldIdLst>
    <p:sldId id="256" r:id="rId2"/>
    <p:sldId id="369" r:id="rId3"/>
    <p:sldId id="370" r:id="rId4"/>
    <p:sldId id="371" r:id="rId5"/>
    <p:sldId id="372" r:id="rId6"/>
    <p:sldId id="373" r:id="rId7"/>
    <p:sldId id="374" r:id="rId8"/>
    <p:sldId id="375" r:id="rId9"/>
    <p:sldId id="376" r:id="rId10"/>
    <p:sldId id="377" r:id="rId11"/>
    <p:sldId id="378" r:id="rId12"/>
    <p:sldId id="380" r:id="rId13"/>
    <p:sldId id="381" r:id="rId14"/>
    <p:sldId id="382" r:id="rId15"/>
    <p:sldId id="383" r:id="rId1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2" autoAdjust="0"/>
    <p:restoredTop sz="92335" autoAdjust="0"/>
  </p:normalViewPr>
  <p:slideViewPr>
    <p:cSldViewPr>
      <p:cViewPr varScale="1">
        <p:scale>
          <a:sx n="61" d="100"/>
          <a:sy n="61" d="100"/>
        </p:scale>
        <p:origin x="1476"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66" d="100"/>
          <a:sy n="66" d="100"/>
        </p:scale>
        <p:origin x="-2534" y="-7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367" cy="464503"/>
          </a:xfrm>
          <a:prstGeom prst="rect">
            <a:avLst/>
          </a:prstGeom>
        </p:spPr>
        <p:txBody>
          <a:bodyPr vert="horz" lIns="91127" tIns="45565" rIns="91127" bIns="45565" rtlCol="0"/>
          <a:lstStyle>
            <a:lvl1pPr algn="l">
              <a:defRPr sz="1200"/>
            </a:lvl1pPr>
          </a:lstStyle>
          <a:p>
            <a:endParaRPr lang="en-US" dirty="0"/>
          </a:p>
        </p:txBody>
      </p:sp>
      <p:sp>
        <p:nvSpPr>
          <p:cNvPr id="3" name="Date Placeholder 2"/>
          <p:cNvSpPr>
            <a:spLocks noGrp="1"/>
          </p:cNvSpPr>
          <p:nvPr>
            <p:ph type="dt" sz="quarter" idx="1"/>
          </p:nvPr>
        </p:nvSpPr>
        <p:spPr>
          <a:xfrm>
            <a:off x="3971456" y="0"/>
            <a:ext cx="3037366" cy="464503"/>
          </a:xfrm>
          <a:prstGeom prst="rect">
            <a:avLst/>
          </a:prstGeom>
        </p:spPr>
        <p:txBody>
          <a:bodyPr vert="horz" lIns="91127" tIns="45565" rIns="91127" bIns="45565" rtlCol="0"/>
          <a:lstStyle>
            <a:lvl1pPr algn="r">
              <a:defRPr sz="1200"/>
            </a:lvl1pPr>
          </a:lstStyle>
          <a:p>
            <a:fld id="{AAB5FE5E-6472-4165-8FD5-ADD985F01691}" type="datetimeFigureOut">
              <a:rPr lang="en-US" smtClean="0"/>
              <a:t>8/20/2020</a:t>
            </a:fld>
            <a:endParaRPr lang="en-US" dirty="0"/>
          </a:p>
        </p:txBody>
      </p:sp>
      <p:sp>
        <p:nvSpPr>
          <p:cNvPr id="4" name="Footer Placeholder 3"/>
          <p:cNvSpPr>
            <a:spLocks noGrp="1"/>
          </p:cNvSpPr>
          <p:nvPr>
            <p:ph type="ftr" sz="quarter" idx="2"/>
          </p:nvPr>
        </p:nvSpPr>
        <p:spPr>
          <a:xfrm>
            <a:off x="2" y="8830314"/>
            <a:ext cx="3037367" cy="464503"/>
          </a:xfrm>
          <a:prstGeom prst="rect">
            <a:avLst/>
          </a:prstGeom>
        </p:spPr>
        <p:txBody>
          <a:bodyPr vert="horz" lIns="91127" tIns="45565" rIns="91127" bIns="45565" rtlCol="0" anchor="b"/>
          <a:lstStyle>
            <a:lvl1pPr algn="l">
              <a:defRPr sz="1200"/>
            </a:lvl1pPr>
          </a:lstStyle>
          <a:p>
            <a:r>
              <a:rPr lang="en-US" dirty="0"/>
              <a:t>1</a:t>
            </a:r>
          </a:p>
        </p:txBody>
      </p:sp>
      <p:sp>
        <p:nvSpPr>
          <p:cNvPr id="5" name="Slide Number Placeholder 4"/>
          <p:cNvSpPr>
            <a:spLocks noGrp="1"/>
          </p:cNvSpPr>
          <p:nvPr>
            <p:ph type="sldNum" sz="quarter" idx="3"/>
          </p:nvPr>
        </p:nvSpPr>
        <p:spPr>
          <a:xfrm>
            <a:off x="3971456" y="8830314"/>
            <a:ext cx="3037366" cy="464503"/>
          </a:xfrm>
          <a:prstGeom prst="rect">
            <a:avLst/>
          </a:prstGeom>
        </p:spPr>
        <p:txBody>
          <a:bodyPr vert="horz" lIns="91127" tIns="45565" rIns="91127" bIns="45565" rtlCol="0" anchor="b"/>
          <a:lstStyle>
            <a:lvl1pPr algn="r">
              <a:defRPr sz="1200"/>
            </a:lvl1pPr>
          </a:lstStyle>
          <a:p>
            <a:fld id="{60997671-07CB-4C37-9DFE-E88DE833F257}" type="slidenum">
              <a:rPr lang="en-US" smtClean="0"/>
              <a:t>‹#›</a:t>
            </a:fld>
            <a:endParaRPr lang="en-US" dirty="0"/>
          </a:p>
        </p:txBody>
      </p:sp>
    </p:spTree>
    <p:extLst>
      <p:ext uri="{BB962C8B-B14F-4D97-AF65-F5344CB8AC3E}">
        <p14:creationId xmlns:p14="http://schemas.microsoft.com/office/powerpoint/2010/main" val="452474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7" rIns="93176"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6" tIns="46587" rIns="93176" bIns="46587" rtlCol="0"/>
          <a:lstStyle>
            <a:lvl1pPr algn="r">
              <a:defRPr sz="1200"/>
            </a:lvl1pPr>
          </a:lstStyle>
          <a:p>
            <a:fld id="{F6544303-78C5-4C7C-8AF3-40B1300DA0A3}" type="datetimeFigureOut">
              <a:rPr lang="en-US" smtClean="0"/>
              <a:t>8/20/2020</a:t>
            </a:fld>
            <a:endParaRPr lang="en-US" dirty="0"/>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3176" tIns="46587" rIns="93176" bIns="46587" rtlCol="0" anchor="ctr"/>
          <a:lstStyle/>
          <a:p>
            <a:endParaRPr lang="en-US" dirty="0"/>
          </a:p>
        </p:txBody>
      </p:sp>
      <p:sp>
        <p:nvSpPr>
          <p:cNvPr id="5" name="Notes Placeholder 4"/>
          <p:cNvSpPr>
            <a:spLocks noGrp="1"/>
          </p:cNvSpPr>
          <p:nvPr>
            <p:ph type="body" sz="quarter" idx="3"/>
          </p:nvPr>
        </p:nvSpPr>
        <p:spPr>
          <a:xfrm>
            <a:off x="701040" y="4415794"/>
            <a:ext cx="5608320" cy="4183380"/>
          </a:xfrm>
          <a:prstGeom prst="rect">
            <a:avLst/>
          </a:prstGeom>
        </p:spPr>
        <p:txBody>
          <a:bodyPr vert="horz" lIns="93176" tIns="46587" rIns="93176"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4820"/>
          </a:xfrm>
          <a:prstGeom prst="rect">
            <a:avLst/>
          </a:prstGeom>
        </p:spPr>
        <p:txBody>
          <a:bodyPr vert="horz" lIns="93176" tIns="46587" rIns="93176" bIns="46587" rtlCol="0" anchor="b"/>
          <a:lstStyle>
            <a:lvl1pPr algn="l">
              <a:defRPr sz="1200"/>
            </a:lvl1pPr>
          </a:lstStyle>
          <a:p>
            <a:r>
              <a:rPr lang="en-US" dirty="0"/>
              <a:t>1</a:t>
            </a:r>
          </a:p>
        </p:txBody>
      </p:sp>
      <p:sp>
        <p:nvSpPr>
          <p:cNvPr id="7" name="Slide Number Placeholder 6"/>
          <p:cNvSpPr>
            <a:spLocks noGrp="1"/>
          </p:cNvSpPr>
          <p:nvPr>
            <p:ph type="sldNum" sz="quarter" idx="5"/>
          </p:nvPr>
        </p:nvSpPr>
        <p:spPr>
          <a:xfrm>
            <a:off x="3970938" y="8829970"/>
            <a:ext cx="3037840" cy="464820"/>
          </a:xfrm>
          <a:prstGeom prst="rect">
            <a:avLst/>
          </a:prstGeom>
        </p:spPr>
        <p:txBody>
          <a:bodyPr vert="horz" lIns="93176" tIns="46587" rIns="93176" bIns="46587" rtlCol="0" anchor="b"/>
          <a:lstStyle>
            <a:lvl1pPr algn="r">
              <a:defRPr sz="1200"/>
            </a:lvl1pPr>
          </a:lstStyle>
          <a:p>
            <a:fld id="{1E97F665-4B79-4023-9A30-BAE317CA09A5}" type="slidenum">
              <a:rPr lang="en-US" smtClean="0"/>
              <a:t>‹#›</a:t>
            </a:fld>
            <a:endParaRPr lang="en-US" dirty="0"/>
          </a:p>
        </p:txBody>
      </p:sp>
    </p:spTree>
    <p:extLst>
      <p:ext uri="{BB962C8B-B14F-4D97-AF65-F5344CB8AC3E}">
        <p14:creationId xmlns:p14="http://schemas.microsoft.com/office/powerpoint/2010/main" val="388394092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1</a:t>
            </a:fld>
            <a:endParaRPr lang="en-US" dirty="0"/>
          </a:p>
        </p:txBody>
      </p:sp>
    </p:spTree>
    <p:extLst>
      <p:ext uri="{BB962C8B-B14F-4D97-AF65-F5344CB8AC3E}">
        <p14:creationId xmlns:p14="http://schemas.microsoft.com/office/powerpoint/2010/main" val="3767943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10</a:t>
            </a:fld>
            <a:endParaRPr lang="en-US" dirty="0"/>
          </a:p>
        </p:txBody>
      </p:sp>
    </p:spTree>
    <p:extLst>
      <p:ext uri="{BB962C8B-B14F-4D97-AF65-F5344CB8AC3E}">
        <p14:creationId xmlns:p14="http://schemas.microsoft.com/office/powerpoint/2010/main" val="138556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11</a:t>
            </a:fld>
            <a:endParaRPr lang="en-US" dirty="0"/>
          </a:p>
        </p:txBody>
      </p:sp>
    </p:spTree>
    <p:extLst>
      <p:ext uri="{BB962C8B-B14F-4D97-AF65-F5344CB8AC3E}">
        <p14:creationId xmlns:p14="http://schemas.microsoft.com/office/powerpoint/2010/main" val="3500222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12</a:t>
            </a:fld>
            <a:endParaRPr lang="en-US" dirty="0"/>
          </a:p>
        </p:txBody>
      </p:sp>
    </p:spTree>
    <p:extLst>
      <p:ext uri="{BB962C8B-B14F-4D97-AF65-F5344CB8AC3E}">
        <p14:creationId xmlns:p14="http://schemas.microsoft.com/office/powerpoint/2010/main" val="402174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13</a:t>
            </a:fld>
            <a:endParaRPr lang="en-US" dirty="0"/>
          </a:p>
        </p:txBody>
      </p:sp>
    </p:spTree>
    <p:extLst>
      <p:ext uri="{BB962C8B-B14F-4D97-AF65-F5344CB8AC3E}">
        <p14:creationId xmlns:p14="http://schemas.microsoft.com/office/powerpoint/2010/main" val="3917866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14</a:t>
            </a:fld>
            <a:endParaRPr lang="en-US" dirty="0"/>
          </a:p>
        </p:txBody>
      </p:sp>
    </p:spTree>
    <p:extLst>
      <p:ext uri="{BB962C8B-B14F-4D97-AF65-F5344CB8AC3E}">
        <p14:creationId xmlns:p14="http://schemas.microsoft.com/office/powerpoint/2010/main" val="513744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15</a:t>
            </a:fld>
            <a:endParaRPr lang="en-US" dirty="0"/>
          </a:p>
        </p:txBody>
      </p:sp>
    </p:spTree>
    <p:extLst>
      <p:ext uri="{BB962C8B-B14F-4D97-AF65-F5344CB8AC3E}">
        <p14:creationId xmlns:p14="http://schemas.microsoft.com/office/powerpoint/2010/main" val="794143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2</a:t>
            </a:fld>
            <a:endParaRPr lang="en-US" dirty="0"/>
          </a:p>
        </p:txBody>
      </p:sp>
    </p:spTree>
    <p:extLst>
      <p:ext uri="{BB962C8B-B14F-4D97-AF65-F5344CB8AC3E}">
        <p14:creationId xmlns:p14="http://schemas.microsoft.com/office/powerpoint/2010/main" val="3568883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3</a:t>
            </a:fld>
            <a:endParaRPr lang="en-US" dirty="0"/>
          </a:p>
        </p:txBody>
      </p:sp>
    </p:spTree>
    <p:extLst>
      <p:ext uri="{BB962C8B-B14F-4D97-AF65-F5344CB8AC3E}">
        <p14:creationId xmlns:p14="http://schemas.microsoft.com/office/powerpoint/2010/main" val="191785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4</a:t>
            </a:fld>
            <a:endParaRPr lang="en-US" dirty="0"/>
          </a:p>
        </p:txBody>
      </p:sp>
    </p:spTree>
    <p:extLst>
      <p:ext uri="{BB962C8B-B14F-4D97-AF65-F5344CB8AC3E}">
        <p14:creationId xmlns:p14="http://schemas.microsoft.com/office/powerpoint/2010/main" val="185335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5</a:t>
            </a:fld>
            <a:endParaRPr lang="en-US" dirty="0"/>
          </a:p>
        </p:txBody>
      </p:sp>
    </p:spTree>
    <p:extLst>
      <p:ext uri="{BB962C8B-B14F-4D97-AF65-F5344CB8AC3E}">
        <p14:creationId xmlns:p14="http://schemas.microsoft.com/office/powerpoint/2010/main" val="1646787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6</a:t>
            </a:fld>
            <a:endParaRPr lang="en-US" dirty="0"/>
          </a:p>
        </p:txBody>
      </p:sp>
    </p:spTree>
    <p:extLst>
      <p:ext uri="{BB962C8B-B14F-4D97-AF65-F5344CB8AC3E}">
        <p14:creationId xmlns:p14="http://schemas.microsoft.com/office/powerpoint/2010/main" val="4268752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7</a:t>
            </a:fld>
            <a:endParaRPr lang="en-US" dirty="0"/>
          </a:p>
        </p:txBody>
      </p:sp>
    </p:spTree>
    <p:extLst>
      <p:ext uri="{BB962C8B-B14F-4D97-AF65-F5344CB8AC3E}">
        <p14:creationId xmlns:p14="http://schemas.microsoft.com/office/powerpoint/2010/main" val="5042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8</a:t>
            </a:fld>
            <a:endParaRPr lang="en-US" dirty="0"/>
          </a:p>
        </p:txBody>
      </p:sp>
    </p:spTree>
    <p:extLst>
      <p:ext uri="{BB962C8B-B14F-4D97-AF65-F5344CB8AC3E}">
        <p14:creationId xmlns:p14="http://schemas.microsoft.com/office/powerpoint/2010/main" val="2883775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1</a:t>
            </a:r>
          </a:p>
        </p:txBody>
      </p:sp>
      <p:sp>
        <p:nvSpPr>
          <p:cNvPr id="5" name="Slide Number Placeholder 4"/>
          <p:cNvSpPr>
            <a:spLocks noGrp="1"/>
          </p:cNvSpPr>
          <p:nvPr>
            <p:ph type="sldNum" sz="quarter" idx="11"/>
          </p:nvPr>
        </p:nvSpPr>
        <p:spPr/>
        <p:txBody>
          <a:bodyPr/>
          <a:lstStyle/>
          <a:p>
            <a:fld id="{1E97F665-4B79-4023-9A30-BAE317CA09A5}" type="slidenum">
              <a:rPr lang="en-US" smtClean="0"/>
              <a:t>9</a:t>
            </a:fld>
            <a:endParaRPr lang="en-US" dirty="0"/>
          </a:p>
        </p:txBody>
      </p:sp>
    </p:spTree>
    <p:extLst>
      <p:ext uri="{BB962C8B-B14F-4D97-AF65-F5344CB8AC3E}">
        <p14:creationId xmlns:p14="http://schemas.microsoft.com/office/powerpoint/2010/main" val="3402624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4AFD6051-FFA2-44CF-8571-1966072CF082}" type="datetime1">
              <a:rPr lang="en-US" smtClean="0"/>
              <a:t>8/20/2020</a:t>
            </a:fld>
            <a:endParaRPr lang="en-US" dirty="0"/>
          </a:p>
        </p:txBody>
      </p:sp>
      <p:sp>
        <p:nvSpPr>
          <p:cNvPr id="17" name="Footer Placeholder 16"/>
          <p:cNvSpPr>
            <a:spLocks noGrp="1"/>
          </p:cNvSpPr>
          <p:nvPr>
            <p:ph type="ftr" sz="quarter" idx="11"/>
          </p:nvPr>
        </p:nvSpPr>
        <p:spPr/>
        <p:txBody>
          <a:bodyPr/>
          <a:lstStyle/>
          <a:p>
            <a:r>
              <a:rPr lang="en-US" dirty="0"/>
              <a:t>         5</a:t>
            </a:r>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79CCDD5-C9AA-4D44-8B22-57D42E1A48A4}" type="slidenum">
              <a:rPr lang="en-US" smtClean="0"/>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F17E8DC5-24B9-48BF-BE26-CF4176A59616}" type="datetime1">
              <a:rPr lang="en-US" smtClean="0"/>
              <a:t>8/20/2020</a:t>
            </a:fld>
            <a:endParaRPr lang="en-US" dirty="0"/>
          </a:p>
        </p:txBody>
      </p:sp>
      <p:sp>
        <p:nvSpPr>
          <p:cNvPr id="5" name="Footer Placeholder 4"/>
          <p:cNvSpPr>
            <a:spLocks noGrp="1"/>
          </p:cNvSpPr>
          <p:nvPr>
            <p:ph type="ftr" sz="quarter" idx="11"/>
          </p:nvPr>
        </p:nvSpPr>
        <p:spPr/>
        <p:txBody>
          <a:bodyPr/>
          <a:lstStyle/>
          <a:p>
            <a:r>
              <a:rPr lang="en-US" dirty="0"/>
              <a:t>         5</a:t>
            </a:r>
          </a:p>
        </p:txBody>
      </p:sp>
      <p:sp>
        <p:nvSpPr>
          <p:cNvPr id="6" name="Slide Number Placeholder 5"/>
          <p:cNvSpPr>
            <a:spLocks noGrp="1"/>
          </p:cNvSpPr>
          <p:nvPr>
            <p:ph type="sldNum" sz="quarter" idx="12"/>
          </p:nvPr>
        </p:nvSpPr>
        <p:spPr/>
        <p:txBody>
          <a:bodyPr/>
          <a:lstStyle/>
          <a:p>
            <a:fld id="{D79CCDD5-C9AA-4D44-8B22-57D42E1A48A4}"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D79CCDD5-C9AA-4D44-8B22-57D42E1A48A4}" type="slidenum">
              <a:rPr lang="en-US" smtClean="0"/>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1C3045D-695C-44CF-8172-450A47C94F08}" type="datetime1">
              <a:rPr lang="en-US" smtClean="0"/>
              <a:t>8/20/2020</a:t>
            </a:fld>
            <a:endParaRPr lang="en-US" dirty="0"/>
          </a:p>
        </p:txBody>
      </p:sp>
      <p:sp>
        <p:nvSpPr>
          <p:cNvPr id="5" name="Footer Placeholder 4"/>
          <p:cNvSpPr>
            <a:spLocks noGrp="1"/>
          </p:cNvSpPr>
          <p:nvPr>
            <p:ph type="ftr" sz="quarter" idx="11"/>
          </p:nvPr>
        </p:nvSpPr>
        <p:spPr/>
        <p:txBody>
          <a:bodyPr/>
          <a:lstStyle/>
          <a:p>
            <a:r>
              <a:rPr lang="en-US" dirty="0"/>
              <a:t>         5</a:t>
            </a:r>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4614E28A-E83E-42F4-BE33-C46CD98E9C12}" type="datetime1">
              <a:rPr lang="en-US" smtClean="0"/>
              <a:t>8/20/2020</a:t>
            </a:fld>
            <a:endParaRPr lang="en-US" dirty="0"/>
          </a:p>
        </p:txBody>
      </p:sp>
      <p:sp>
        <p:nvSpPr>
          <p:cNvPr id="5" name="Footer Placeholder 4"/>
          <p:cNvSpPr>
            <a:spLocks noGrp="1"/>
          </p:cNvSpPr>
          <p:nvPr>
            <p:ph type="ftr" sz="quarter" idx="11"/>
          </p:nvPr>
        </p:nvSpPr>
        <p:spPr/>
        <p:txBody>
          <a:bodyPr/>
          <a:lstStyle/>
          <a:p>
            <a:r>
              <a:rPr lang="en-US" dirty="0"/>
              <a:t>         5</a:t>
            </a:r>
          </a:p>
        </p:txBody>
      </p:sp>
      <p:sp>
        <p:nvSpPr>
          <p:cNvPr id="6" name="Slide Number Placeholder 5"/>
          <p:cNvSpPr>
            <a:spLocks noGrp="1"/>
          </p:cNvSpPr>
          <p:nvPr>
            <p:ph type="sldNum" sz="quarter" idx="12"/>
          </p:nvPr>
        </p:nvSpPr>
        <p:spPr>
          <a:xfrm>
            <a:off x="4361688" y="1026372"/>
            <a:ext cx="457200" cy="441325"/>
          </a:xfrm>
        </p:spPr>
        <p:txBody>
          <a:bodyPr/>
          <a:lstStyle/>
          <a:p>
            <a:fld id="{D79CCDD5-C9AA-4D44-8B22-57D42E1A48A4}" type="slidenum">
              <a:rPr lang="en-US" smtClean="0"/>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r>
              <a:rPr lang="en-US" dirty="0"/>
              <a:t>         5</a:t>
            </a:r>
          </a:p>
        </p:txBody>
      </p:sp>
      <p:sp>
        <p:nvSpPr>
          <p:cNvPr id="4" name="Date Placeholder 3"/>
          <p:cNvSpPr>
            <a:spLocks noGrp="1"/>
          </p:cNvSpPr>
          <p:nvPr>
            <p:ph type="dt" sz="half" idx="10"/>
          </p:nvPr>
        </p:nvSpPr>
        <p:spPr/>
        <p:txBody>
          <a:bodyPr/>
          <a:lstStyle/>
          <a:p>
            <a:fld id="{0CB7A250-9259-4C61-A228-7EC361EBA5DE}" type="datetime1">
              <a:rPr lang="en-US" smtClean="0"/>
              <a:t>8/20/2020</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79CCDD5-C9AA-4D44-8B22-57D42E1A48A4}" type="slidenum">
              <a:rPr lang="en-US" smtClean="0"/>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30FEA0E2-6675-4210-B1DB-5A8155EE5286}" type="datetime1">
              <a:rPr lang="en-US" smtClean="0"/>
              <a:t>8/20/2020</a:t>
            </a:fld>
            <a:endParaRPr lang="en-US" dirty="0"/>
          </a:p>
        </p:txBody>
      </p:sp>
      <p:sp>
        <p:nvSpPr>
          <p:cNvPr id="6" name="Footer Placeholder 5"/>
          <p:cNvSpPr>
            <a:spLocks noGrp="1"/>
          </p:cNvSpPr>
          <p:nvPr>
            <p:ph type="ftr" sz="quarter" idx="11"/>
          </p:nvPr>
        </p:nvSpPr>
        <p:spPr/>
        <p:txBody>
          <a:bodyPr/>
          <a:lstStyle/>
          <a:p>
            <a:r>
              <a:rPr lang="en-US" dirty="0"/>
              <a:t>         5</a:t>
            </a:r>
          </a:p>
        </p:txBody>
      </p:sp>
      <p:sp>
        <p:nvSpPr>
          <p:cNvPr id="7" name="Slide Number Placeholder 6"/>
          <p:cNvSpPr>
            <a:spLocks noGrp="1"/>
          </p:cNvSpPr>
          <p:nvPr>
            <p:ph type="sldNum" sz="quarter" idx="12"/>
          </p:nvPr>
        </p:nvSpPr>
        <p:spPr/>
        <p:txBody>
          <a:bodyPr/>
          <a:lstStyle/>
          <a:p>
            <a:fld id="{D79CCDD5-C9AA-4D44-8B22-57D42E1A48A4}" type="slidenum">
              <a:rPr lang="en-US" smtClean="0"/>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880082EB-B4D4-4606-A3E8-2FEA60566F86}" type="datetime1">
              <a:rPr lang="en-US" smtClean="0"/>
              <a:t>8/20/2020</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r>
              <a:rPr lang="en-US" dirty="0"/>
              <a:t>         5</a:t>
            </a:r>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79CCDD5-C9AA-4D44-8B22-57D42E1A48A4}" type="slidenum">
              <a:rPr lang="en-US" smtClean="0"/>
              <a:t>‹#›</a:t>
            </a:fld>
            <a:endParaRPr lang="en-US" dirty="0"/>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A26A418-BFA0-46B8-A1E8-1FDACB6669E0}" type="datetime1">
              <a:rPr lang="en-US" smtClean="0"/>
              <a:t>8/20/2020</a:t>
            </a:fld>
            <a:endParaRPr lang="en-US" dirty="0"/>
          </a:p>
        </p:txBody>
      </p:sp>
      <p:sp>
        <p:nvSpPr>
          <p:cNvPr id="4" name="Footer Placeholder 3"/>
          <p:cNvSpPr>
            <a:spLocks noGrp="1"/>
          </p:cNvSpPr>
          <p:nvPr>
            <p:ph type="ftr" sz="quarter" idx="11"/>
          </p:nvPr>
        </p:nvSpPr>
        <p:spPr/>
        <p:txBody>
          <a:bodyPr/>
          <a:lstStyle/>
          <a:p>
            <a:r>
              <a:rPr lang="en-US" dirty="0"/>
              <a:t>         5</a:t>
            </a:r>
          </a:p>
        </p:txBody>
      </p:sp>
      <p:sp>
        <p:nvSpPr>
          <p:cNvPr id="5" name="Slide Number Placeholder 4"/>
          <p:cNvSpPr>
            <a:spLocks noGrp="1"/>
          </p:cNvSpPr>
          <p:nvPr>
            <p:ph type="sldNum" sz="quarter" idx="12"/>
          </p:nvPr>
        </p:nvSpPr>
        <p:spPr>
          <a:xfrm>
            <a:off x="4343400" y="1036020"/>
            <a:ext cx="457200" cy="441325"/>
          </a:xfrm>
        </p:spPr>
        <p:txBody>
          <a:bodyPr/>
          <a:lstStyle/>
          <a:p>
            <a:fld id="{D79CCDD5-C9AA-4D44-8B22-57D42E1A48A4}"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57CDD9DD-4C06-448D-BBEA-6A2F18EC23D8}" type="datetime1">
              <a:rPr lang="en-US" smtClean="0"/>
              <a:t>8/20/2020</a:t>
            </a:fld>
            <a:endParaRPr lang="en-US" dirty="0"/>
          </a:p>
        </p:txBody>
      </p:sp>
      <p:sp>
        <p:nvSpPr>
          <p:cNvPr id="3" name="Footer Placeholder 2"/>
          <p:cNvSpPr>
            <a:spLocks noGrp="1"/>
          </p:cNvSpPr>
          <p:nvPr>
            <p:ph type="ftr" sz="quarter" idx="11"/>
          </p:nvPr>
        </p:nvSpPr>
        <p:spPr/>
        <p:txBody>
          <a:bodyPr/>
          <a:lstStyle/>
          <a:p>
            <a:r>
              <a:rPr lang="en-US" dirty="0"/>
              <a:t>         5</a:t>
            </a:r>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79CCDD5-C9AA-4D44-8B22-57D42E1A48A4}"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79CCDD5-C9AA-4D44-8B22-57D42E1A48A4}" type="slidenum">
              <a:rPr lang="en-US" smtClean="0"/>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A249FF85-10E2-4EA1-A0B6-14BA1CA90849}" type="datetime1">
              <a:rPr lang="en-US" smtClean="0"/>
              <a:t>8/20/2020</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r>
              <a:rPr lang="en-US" dirty="0"/>
              <a:t>         5</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D79CCDD5-C9AA-4D44-8B22-57D42E1A48A4}" type="slidenum">
              <a:rPr lang="en-US" smtClean="0"/>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a:t>Click icon to add picture</a:t>
            </a:r>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5CFBE05F-8CD8-4B65-AF1B-791C5AE673E6}" type="datetime1">
              <a:rPr lang="en-US" smtClean="0"/>
              <a:t>8/20/2020</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r>
              <a:rPr lang="en-US" dirty="0"/>
              <a:t>         5</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F987EEBC-FE58-41AB-8753-D3358F9ACFE2}" type="datetime1">
              <a:rPr lang="en-US" smtClean="0"/>
              <a:t>8/20/2020</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r>
              <a:rPr lang="en-US" dirty="0"/>
              <a:t>         5</a:t>
            </a:r>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79CCDD5-C9AA-4D44-8B22-57D42E1A48A4}" type="slidenum">
              <a:rPr lang="en-US" smtClean="0"/>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152400" y="5638800"/>
            <a:ext cx="8827801" cy="617042"/>
          </a:xfrm>
        </p:spPr>
        <p:txBody>
          <a:bodyPr>
            <a:normAutofit fontScale="85000" lnSpcReduction="20000"/>
          </a:bodyPr>
          <a:lstStyle/>
          <a:p>
            <a:r>
              <a:rPr lang="en-US" sz="2200" dirty="0">
                <a:solidFill>
                  <a:schemeClr val="bg2">
                    <a:lumMod val="25000"/>
                  </a:schemeClr>
                </a:solidFill>
                <a:latin typeface="+mj-lt"/>
                <a:cs typeface="Andalus" panose="02020603050405020304" pitchFamily="18" charset="-78"/>
              </a:rPr>
              <a:t>LAURA E. FREED, Director</a:t>
            </a:r>
          </a:p>
          <a:p>
            <a:r>
              <a:rPr lang="en-US" sz="2200" dirty="0">
                <a:solidFill>
                  <a:schemeClr val="bg2">
                    <a:lumMod val="25000"/>
                  </a:schemeClr>
                </a:solidFill>
                <a:latin typeface="+mj-lt"/>
                <a:cs typeface="Andalus" panose="02020603050405020304" pitchFamily="18" charset="-78"/>
              </a:rPr>
              <a:t>Robbie Burgess, Administrator</a:t>
            </a:r>
          </a:p>
          <a:p>
            <a:endParaRPr lang="en-US" sz="2600" dirty="0">
              <a:solidFill>
                <a:schemeClr val="accent2">
                  <a:lumMod val="75000"/>
                </a:schemeClr>
              </a:solidFill>
              <a:latin typeface="Arial Narrow" panose="020B0606020202030204" pitchFamily="34" charset="0"/>
              <a:cs typeface="Andalus" panose="02020603050405020304" pitchFamily="18" charset="-78"/>
            </a:endParaRPr>
          </a:p>
          <a:p>
            <a:pPr algn="l"/>
            <a:endParaRPr lang="en-US" sz="3200" dirty="0">
              <a:latin typeface="Arial Narrow" panose="020B0606020202030204" pitchFamily="34" charset="0"/>
              <a:cs typeface="Andalus" panose="02020603050405020304" pitchFamily="18" charset="-78"/>
            </a:endParaRPr>
          </a:p>
          <a:p>
            <a:endParaRPr lang="en-US" dirty="0"/>
          </a:p>
          <a:p>
            <a:endParaRPr lang="en-US" dirty="0"/>
          </a:p>
        </p:txBody>
      </p:sp>
      <p:sp>
        <p:nvSpPr>
          <p:cNvPr id="2" name="Title 1"/>
          <p:cNvSpPr>
            <a:spLocks noGrp="1"/>
          </p:cNvSpPr>
          <p:nvPr>
            <p:ph type="title"/>
          </p:nvPr>
        </p:nvSpPr>
        <p:spPr>
          <a:xfrm>
            <a:off x="163800" y="152400"/>
            <a:ext cx="8816401" cy="2971800"/>
          </a:xfrm>
          <a:solidFill>
            <a:schemeClr val="bg1"/>
          </a:solidFill>
        </p:spPr>
        <p:txBody>
          <a:bodyPr>
            <a:normAutofit/>
          </a:bodyPr>
          <a:lstStyle/>
          <a:p>
            <a:r>
              <a:rPr lang="en-US" sz="3200" b="1" dirty="0">
                <a:solidFill>
                  <a:schemeClr val="accent2">
                    <a:lumMod val="50000"/>
                  </a:schemeClr>
                </a:solidFill>
              </a:rPr>
              <a:t>DEPARTMENT OF ADMINISTRATION</a:t>
            </a:r>
            <a:br>
              <a:rPr lang="en-US" dirty="0">
                <a:solidFill>
                  <a:schemeClr val="accent2">
                    <a:lumMod val="50000"/>
                  </a:schemeClr>
                </a:solidFill>
                <a:latin typeface="+mn-lt"/>
              </a:rPr>
            </a:br>
            <a:r>
              <a:rPr lang="en-US" sz="1600" dirty="0">
                <a:solidFill>
                  <a:schemeClr val="accent2">
                    <a:lumMod val="50000"/>
                  </a:schemeClr>
                </a:solidFill>
              </a:rPr>
              <a:t>preserving the past, serving people today, planning for tomorrow</a:t>
            </a:r>
            <a:br>
              <a:rPr lang="en-US" sz="1600" dirty="0">
                <a:solidFill>
                  <a:schemeClr val="accent2">
                    <a:lumMod val="50000"/>
                  </a:schemeClr>
                </a:solidFill>
              </a:rPr>
            </a:br>
            <a:br>
              <a:rPr lang="en-US" sz="1600" dirty="0">
                <a:solidFill>
                  <a:schemeClr val="accent2">
                    <a:lumMod val="50000"/>
                  </a:schemeClr>
                </a:solidFill>
              </a:rPr>
            </a:br>
            <a:endParaRPr lang="en-US" sz="1600" dirty="0">
              <a:solidFill>
                <a:schemeClr val="accent2">
                  <a:lumMod val="50000"/>
                </a:schemeClr>
              </a:solidFill>
            </a:endParaRPr>
          </a:p>
        </p:txBody>
      </p:sp>
      <p:sp>
        <p:nvSpPr>
          <p:cNvPr id="4" name="Rectangle 3"/>
          <p:cNvSpPr/>
          <p:nvPr/>
        </p:nvSpPr>
        <p:spPr>
          <a:xfrm>
            <a:off x="152400" y="2924783"/>
            <a:ext cx="8827801" cy="2092881"/>
          </a:xfrm>
          <a:prstGeom prst="rect">
            <a:avLst/>
          </a:prstGeom>
        </p:spPr>
        <p:txBody>
          <a:bodyPr wrap="square">
            <a:spAutoFit/>
          </a:bodyPr>
          <a:lstStyle/>
          <a:p>
            <a:pPr lvl="0" algn="ctr">
              <a:spcBef>
                <a:spcPct val="20000"/>
              </a:spcBef>
              <a:buClr>
                <a:srgbClr val="629DD1"/>
              </a:buClr>
              <a:buSzPct val="85000"/>
            </a:pPr>
            <a:endParaRPr lang="en-US" sz="2200" b="1" cap="all" spc="250" dirty="0">
              <a:solidFill>
                <a:srgbClr val="297FD5">
                  <a:lumMod val="75000"/>
                </a:srgbClr>
              </a:solidFill>
              <a:latin typeface="+mj-lt"/>
              <a:cs typeface="Andalus" panose="02020603050405020304" pitchFamily="18" charset="-78"/>
            </a:endParaRPr>
          </a:p>
          <a:p>
            <a:pPr lvl="0" algn="ctr">
              <a:spcBef>
                <a:spcPct val="20000"/>
              </a:spcBef>
              <a:buClr>
                <a:srgbClr val="629DD1"/>
              </a:buClr>
              <a:buSzPct val="85000"/>
            </a:pPr>
            <a:r>
              <a:rPr lang="en-US" sz="2200" b="1" cap="all" spc="250" dirty="0">
                <a:solidFill>
                  <a:schemeClr val="bg2">
                    <a:lumMod val="25000"/>
                  </a:schemeClr>
                </a:solidFill>
                <a:latin typeface="+mj-lt"/>
                <a:cs typeface="Andalus" panose="02020603050405020304" pitchFamily="18" charset="-78"/>
              </a:rPr>
              <a:t>2020-2021 </a:t>
            </a:r>
          </a:p>
          <a:p>
            <a:pPr lvl="0" algn="ctr">
              <a:spcBef>
                <a:spcPct val="20000"/>
              </a:spcBef>
              <a:buClr>
                <a:srgbClr val="629DD1"/>
              </a:buClr>
              <a:buSzPct val="85000"/>
            </a:pPr>
            <a:r>
              <a:rPr lang="en-US" sz="2200" b="1" cap="all" spc="250" dirty="0">
                <a:solidFill>
                  <a:schemeClr val="bg2">
                    <a:lumMod val="25000"/>
                  </a:schemeClr>
                </a:solidFill>
                <a:latin typeface="+mj-lt"/>
                <a:cs typeface="Andalus" panose="02020603050405020304" pitchFamily="18" charset="-78"/>
              </a:rPr>
              <a:t>Fleet CIP Presentation</a:t>
            </a:r>
          </a:p>
          <a:p>
            <a:pPr lvl="0" algn="ctr">
              <a:spcBef>
                <a:spcPct val="20000"/>
              </a:spcBef>
              <a:buClr>
                <a:srgbClr val="629DD1"/>
              </a:buClr>
              <a:buSzPct val="85000"/>
            </a:pPr>
            <a:endParaRPr lang="en-US" sz="2200" b="1" cap="all" spc="250" dirty="0">
              <a:solidFill>
                <a:schemeClr val="bg2">
                  <a:lumMod val="25000"/>
                </a:schemeClr>
              </a:solidFill>
              <a:latin typeface="+mj-lt"/>
              <a:cs typeface="Andalus" panose="02020603050405020304" pitchFamily="18" charset="-78"/>
            </a:endParaRPr>
          </a:p>
          <a:p>
            <a:pPr algn="ctr">
              <a:spcBef>
                <a:spcPct val="20000"/>
              </a:spcBef>
              <a:buClr>
                <a:srgbClr val="629DD1"/>
              </a:buClr>
              <a:buSzPct val="85000"/>
            </a:pPr>
            <a:r>
              <a:rPr lang="en-US" sz="2400" dirty="0">
                <a:solidFill>
                  <a:schemeClr val="bg2">
                    <a:lumMod val="25000"/>
                  </a:schemeClr>
                </a:solidFill>
                <a:latin typeface="+mj-lt"/>
                <a:cs typeface="Andalus" panose="02020603050405020304" pitchFamily="18" charset="-78"/>
              </a:rPr>
              <a:t>August 27, 2020</a:t>
            </a:r>
            <a:endParaRPr lang="en-US" sz="2200" b="1" cap="all" spc="250" dirty="0">
              <a:solidFill>
                <a:schemeClr val="bg2">
                  <a:lumMod val="25000"/>
                </a:schemeClr>
              </a:solidFill>
              <a:latin typeface="+mj-lt"/>
              <a:cs typeface="Andalus" panose="02020603050405020304" pitchFamily="18" charset="-78"/>
            </a:endParaRPr>
          </a:p>
        </p:txBody>
      </p:sp>
      <p:pic>
        <p:nvPicPr>
          <p:cNvPr id="9" name="Picture 8">
            <a:extLst>
              <a:ext uri="{FF2B5EF4-FFF2-40B4-BE49-F238E27FC236}">
                <a16:creationId xmlns:a16="http://schemas.microsoft.com/office/drawing/2014/main" id="{52E934DB-02C0-431E-B6B5-E892A4AA45BB}"/>
              </a:ext>
            </a:extLst>
          </p:cNvPr>
          <p:cNvPicPr>
            <a:picLocks noChangeAspect="1"/>
          </p:cNvPicPr>
          <p:nvPr/>
        </p:nvPicPr>
        <p:blipFill>
          <a:blip r:embed="rId3"/>
          <a:stretch>
            <a:fillRect/>
          </a:stretch>
        </p:blipFill>
        <p:spPr>
          <a:xfrm>
            <a:off x="3962400" y="228600"/>
            <a:ext cx="1371600" cy="1388275"/>
          </a:xfrm>
          <a:prstGeom prst="rect">
            <a:avLst/>
          </a:prstGeom>
        </p:spPr>
      </p:pic>
    </p:spTree>
    <p:extLst>
      <p:ext uri="{BB962C8B-B14F-4D97-AF65-F5344CB8AC3E}">
        <p14:creationId xmlns:p14="http://schemas.microsoft.com/office/powerpoint/2010/main" val="487716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Why Fleet Management </a:t>
            </a:r>
          </a:p>
        </p:txBody>
      </p:sp>
      <p:sp>
        <p:nvSpPr>
          <p:cNvPr id="3" name="Content Placeholder 2"/>
          <p:cNvSpPr>
            <a:spLocks noGrp="1"/>
          </p:cNvSpPr>
          <p:nvPr>
            <p:ph sz="quarter" idx="1"/>
          </p:nvPr>
        </p:nvSpPr>
        <p:spPr>
          <a:xfrm>
            <a:off x="228600" y="1752600"/>
            <a:ext cx="8686800" cy="4495800"/>
          </a:xfrm>
        </p:spPr>
        <p:txBody>
          <a:bodyPr>
            <a:normAutofit fontScale="92500"/>
          </a:bodyPr>
          <a:lstStyle/>
          <a:p>
            <a:pPr marL="0" indent="0" algn="ctr">
              <a:buNone/>
            </a:pPr>
            <a:endParaRPr lang="en-US" b="1" dirty="0">
              <a:solidFill>
                <a:srgbClr val="002060"/>
              </a:solidFill>
            </a:endParaRPr>
          </a:p>
          <a:p>
            <a:pPr marL="0" indent="0">
              <a:buNone/>
            </a:pPr>
            <a:r>
              <a:rPr lang="en-US" b="1" dirty="0">
                <a:solidFill>
                  <a:srgbClr val="002060"/>
                </a:solidFill>
              </a:rPr>
              <a:t>Cost containment through the strategic management of </a:t>
            </a:r>
            <a:r>
              <a:rPr lang="en-US" b="1" dirty="0" err="1">
                <a:solidFill>
                  <a:srgbClr val="002060"/>
                </a:solidFill>
              </a:rPr>
              <a:t>resources,locations</a:t>
            </a:r>
            <a:r>
              <a:rPr lang="en-US" b="1" dirty="0">
                <a:solidFill>
                  <a:srgbClr val="002060"/>
                </a:solidFill>
              </a:rPr>
              <a:t> and assets</a:t>
            </a:r>
          </a:p>
          <a:p>
            <a:pPr marL="0" indent="0">
              <a:buNone/>
            </a:pPr>
            <a:endParaRPr lang="en-US" b="1" dirty="0">
              <a:solidFill>
                <a:srgbClr val="002060"/>
              </a:solidFill>
            </a:endParaRPr>
          </a:p>
          <a:p>
            <a:pPr marL="0" indent="0">
              <a:buNone/>
            </a:pPr>
            <a:r>
              <a:rPr lang="en-US" b="1" dirty="0">
                <a:solidFill>
                  <a:srgbClr val="002060"/>
                </a:solidFill>
              </a:rPr>
              <a:t>Industry expertise – fleet </a:t>
            </a:r>
            <a:r>
              <a:rPr lang="en-US" b="1" dirty="0" err="1">
                <a:solidFill>
                  <a:srgbClr val="002060"/>
                </a:solidFill>
              </a:rPr>
              <a:t>descisions</a:t>
            </a:r>
            <a:r>
              <a:rPr lang="en-US" b="1" dirty="0">
                <a:solidFill>
                  <a:srgbClr val="002060"/>
                </a:solidFill>
              </a:rPr>
              <a:t> are based on factual data, fleet experience, and industry specific knowledge – not personal preference or personal experiences</a:t>
            </a:r>
          </a:p>
          <a:p>
            <a:pPr marL="0" indent="0">
              <a:buNone/>
            </a:pPr>
            <a:endParaRPr lang="en-US" b="1" dirty="0">
              <a:solidFill>
                <a:srgbClr val="002060"/>
              </a:solidFill>
            </a:endParaRPr>
          </a:p>
          <a:p>
            <a:pPr marL="0" indent="0">
              <a:buNone/>
            </a:pPr>
            <a:r>
              <a:rPr lang="en-US" b="1" dirty="0">
                <a:solidFill>
                  <a:srgbClr val="002060"/>
                </a:solidFill>
              </a:rPr>
              <a:t>Consolidation of resources reduces FTE’S = $$ savings</a:t>
            </a:r>
          </a:p>
          <a:p>
            <a:pPr marL="0" indent="0">
              <a:buNone/>
            </a:pPr>
            <a:endParaRPr lang="en-US" dirty="0">
              <a:solidFill>
                <a:srgbClr val="002060"/>
              </a:solidFill>
            </a:endParaRPr>
          </a:p>
          <a:p>
            <a:pPr marL="274320" lvl="1" indent="0">
              <a:buNone/>
            </a:pPr>
            <a:endParaRPr lang="en-US" sz="27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10</a:t>
            </a:fld>
            <a:endParaRPr lang="en-US" dirty="0"/>
          </a:p>
        </p:txBody>
      </p:sp>
    </p:spTree>
    <p:extLst>
      <p:ext uri="{BB962C8B-B14F-4D97-AF65-F5344CB8AC3E}">
        <p14:creationId xmlns:p14="http://schemas.microsoft.com/office/powerpoint/2010/main" val="3582576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Southwest  View</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274320" lvl="1" indent="0">
              <a:buNone/>
            </a:pPr>
            <a:endParaRPr lang="en-US" sz="16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11</a:t>
            </a:fld>
            <a:endParaRPr lang="en-US" dirty="0"/>
          </a:p>
        </p:txBody>
      </p:sp>
      <p:pic>
        <p:nvPicPr>
          <p:cNvPr id="5" name="Picture 4" descr="View 01.png">
            <a:extLst>
              <a:ext uri="{FF2B5EF4-FFF2-40B4-BE49-F238E27FC236}">
                <a16:creationId xmlns:a16="http://schemas.microsoft.com/office/drawing/2014/main" id="{F833A0D6-F396-446C-9324-BE71E9D44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06517"/>
            <a:ext cx="8839200" cy="4894283"/>
          </a:xfrm>
          <a:prstGeom prst="rect">
            <a:avLst/>
          </a:prstGeom>
        </p:spPr>
      </p:pic>
    </p:spTree>
    <p:extLst>
      <p:ext uri="{BB962C8B-B14F-4D97-AF65-F5344CB8AC3E}">
        <p14:creationId xmlns:p14="http://schemas.microsoft.com/office/powerpoint/2010/main" val="3703476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Northwest View</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274320" lvl="1" indent="0">
              <a:buNone/>
            </a:pPr>
            <a:endParaRPr lang="en-US" sz="16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12</a:t>
            </a:fld>
            <a:endParaRPr lang="en-US" dirty="0"/>
          </a:p>
        </p:txBody>
      </p:sp>
      <p:pic>
        <p:nvPicPr>
          <p:cNvPr id="5" name="Picture 4" descr="View 02.png">
            <a:extLst>
              <a:ext uri="{FF2B5EF4-FFF2-40B4-BE49-F238E27FC236}">
                <a16:creationId xmlns:a16="http://schemas.microsoft.com/office/drawing/2014/main" id="{C8E80E45-3AD9-4685-A989-11847BC469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06517"/>
            <a:ext cx="8839200" cy="4894283"/>
          </a:xfrm>
          <a:prstGeom prst="rect">
            <a:avLst/>
          </a:prstGeom>
        </p:spPr>
      </p:pic>
    </p:spTree>
    <p:extLst>
      <p:ext uri="{BB962C8B-B14F-4D97-AF65-F5344CB8AC3E}">
        <p14:creationId xmlns:p14="http://schemas.microsoft.com/office/powerpoint/2010/main" val="2972557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Northeast View </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274320" lvl="1" indent="0">
              <a:buNone/>
            </a:pPr>
            <a:endParaRPr lang="en-US" sz="16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13</a:t>
            </a:fld>
            <a:endParaRPr lang="en-US" dirty="0"/>
          </a:p>
        </p:txBody>
      </p:sp>
      <p:pic>
        <p:nvPicPr>
          <p:cNvPr id="5" name="Picture 4" descr="View 03_000.png">
            <a:extLst>
              <a:ext uri="{FF2B5EF4-FFF2-40B4-BE49-F238E27FC236}">
                <a16:creationId xmlns:a16="http://schemas.microsoft.com/office/drawing/2014/main" id="{15E64E94-86B2-4FC3-B78E-0955C7BAE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06516"/>
            <a:ext cx="8839200" cy="4915685"/>
          </a:xfrm>
          <a:prstGeom prst="rect">
            <a:avLst/>
          </a:prstGeom>
        </p:spPr>
      </p:pic>
    </p:spTree>
    <p:extLst>
      <p:ext uri="{BB962C8B-B14F-4D97-AF65-F5344CB8AC3E}">
        <p14:creationId xmlns:p14="http://schemas.microsoft.com/office/powerpoint/2010/main" val="4176838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Southeast View </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274320" lvl="1" indent="0">
              <a:buNone/>
            </a:pPr>
            <a:endParaRPr lang="en-US" sz="16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14</a:t>
            </a:fld>
            <a:endParaRPr lang="en-US" dirty="0"/>
          </a:p>
        </p:txBody>
      </p:sp>
      <p:pic>
        <p:nvPicPr>
          <p:cNvPr id="5" name="Picture 4" descr="View 04_000.png">
            <a:extLst>
              <a:ext uri="{FF2B5EF4-FFF2-40B4-BE49-F238E27FC236}">
                <a16:creationId xmlns:a16="http://schemas.microsoft.com/office/drawing/2014/main" id="{56EB4AFC-4646-4A9A-A325-E4BD95149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04" y="1467696"/>
            <a:ext cx="8801595" cy="4912941"/>
          </a:xfrm>
          <a:prstGeom prst="rect">
            <a:avLst/>
          </a:prstGeom>
        </p:spPr>
      </p:pic>
    </p:spTree>
    <p:extLst>
      <p:ext uri="{BB962C8B-B14F-4D97-AF65-F5344CB8AC3E}">
        <p14:creationId xmlns:p14="http://schemas.microsoft.com/office/powerpoint/2010/main" val="989346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Site Aerial View</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buNone/>
            </a:pPr>
            <a:endParaRPr lang="en-US" dirty="0">
              <a:solidFill>
                <a:srgbClr val="002060"/>
              </a:solidFill>
            </a:endParaRPr>
          </a:p>
          <a:p>
            <a:pPr marL="274320" lvl="1" indent="0">
              <a:buNone/>
            </a:pPr>
            <a:endParaRPr lang="en-US" sz="27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15</a:t>
            </a:fld>
            <a:endParaRPr lang="en-US" dirty="0"/>
          </a:p>
        </p:txBody>
      </p:sp>
      <p:pic>
        <p:nvPicPr>
          <p:cNvPr id="5" name="Picture 4" descr="Aerial 01.png">
            <a:extLst>
              <a:ext uri="{FF2B5EF4-FFF2-40B4-BE49-F238E27FC236}">
                <a16:creationId xmlns:a16="http://schemas.microsoft.com/office/drawing/2014/main" id="{53A657C1-C032-46C2-9A61-81C0E34DD0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28750"/>
            <a:ext cx="8839200" cy="4972050"/>
          </a:xfrm>
          <a:prstGeom prst="rect">
            <a:avLst/>
          </a:prstGeom>
        </p:spPr>
      </p:pic>
    </p:spTree>
    <p:extLst>
      <p:ext uri="{BB962C8B-B14F-4D97-AF65-F5344CB8AC3E}">
        <p14:creationId xmlns:p14="http://schemas.microsoft.com/office/powerpoint/2010/main" val="3354668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DEPARTMENT PRIORITY</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r>
              <a:rPr lang="en-US" b="1" dirty="0">
                <a:solidFill>
                  <a:srgbClr val="002060"/>
                </a:solidFill>
              </a:rPr>
              <a:t>Support, promote and enhance </a:t>
            </a:r>
          </a:p>
          <a:p>
            <a:pPr marL="0" indent="0" algn="ctr">
              <a:buNone/>
            </a:pPr>
            <a:r>
              <a:rPr lang="en-US" b="1" dirty="0">
                <a:solidFill>
                  <a:srgbClr val="002060"/>
                </a:solidFill>
              </a:rPr>
              <a:t>government efficiency and innovation </a:t>
            </a:r>
          </a:p>
          <a:p>
            <a:pPr marL="0" indent="0" algn="ctr">
              <a:buNone/>
            </a:pPr>
            <a:r>
              <a:rPr lang="en-US" b="1" dirty="0">
                <a:solidFill>
                  <a:srgbClr val="002060"/>
                </a:solidFill>
              </a:rPr>
              <a:t>to provide Nevadans </a:t>
            </a:r>
          </a:p>
          <a:p>
            <a:pPr marL="0" indent="0" algn="ctr">
              <a:buNone/>
            </a:pPr>
            <a:r>
              <a:rPr lang="en-US" b="1" dirty="0">
                <a:solidFill>
                  <a:srgbClr val="002060"/>
                </a:solidFill>
              </a:rPr>
              <a:t>with quality access to government services</a:t>
            </a:r>
            <a:endParaRPr lang="en-US" sz="1600" b="1" dirty="0">
              <a:solidFill>
                <a:schemeClr val="accent2">
                  <a:lumMod val="75000"/>
                </a:schemeClr>
              </a:solidFill>
            </a:endParaRPr>
          </a:p>
          <a:p>
            <a:pPr marL="274320" lvl="1" indent="0">
              <a:buNone/>
            </a:pPr>
            <a:endParaRPr lang="en-US" sz="16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2</a:t>
            </a:fld>
            <a:endParaRPr lang="en-US" dirty="0"/>
          </a:p>
        </p:txBody>
      </p:sp>
    </p:spTree>
    <p:extLst>
      <p:ext uri="{BB962C8B-B14F-4D97-AF65-F5344CB8AC3E}">
        <p14:creationId xmlns:p14="http://schemas.microsoft.com/office/powerpoint/2010/main" val="424522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500" b="1" dirty="0">
                <a:solidFill>
                  <a:schemeClr val="accent2">
                    <a:lumMod val="75000"/>
                  </a:schemeClr>
                </a:solidFill>
              </a:rPr>
              <a:t>Department of Administration </a:t>
            </a:r>
            <a:br>
              <a:rPr lang="en-US" sz="2500" b="1" dirty="0">
                <a:solidFill>
                  <a:schemeClr val="accent2">
                    <a:lumMod val="75000"/>
                  </a:schemeClr>
                </a:solidFill>
              </a:rPr>
            </a:br>
            <a:r>
              <a:rPr lang="en-US" sz="2500" b="1" dirty="0">
                <a:solidFill>
                  <a:schemeClr val="accent2">
                    <a:lumMod val="75000"/>
                  </a:schemeClr>
                </a:solidFill>
              </a:rPr>
              <a:t>Fleet Services Division </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buNone/>
            </a:pPr>
            <a:r>
              <a:rPr lang="en-US" b="1" dirty="0">
                <a:solidFill>
                  <a:srgbClr val="002060"/>
                </a:solidFill>
              </a:rPr>
              <a:t>The division provides safe, efficient, environmentally-friendly and cost-effective ground transportation solutions to state employees.</a:t>
            </a:r>
            <a:endParaRPr lang="en-US" sz="1600" b="1" dirty="0">
              <a:solidFill>
                <a:schemeClr val="accent2">
                  <a:lumMod val="75000"/>
                </a:schemeClr>
              </a:solidFill>
            </a:endParaRPr>
          </a:p>
          <a:p>
            <a:pPr marL="274320" lvl="1" indent="0">
              <a:buNone/>
            </a:pPr>
            <a:endParaRPr lang="en-US" sz="16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3</a:t>
            </a:fld>
            <a:endParaRPr lang="en-US" dirty="0"/>
          </a:p>
        </p:txBody>
      </p:sp>
    </p:spTree>
    <p:extLst>
      <p:ext uri="{BB962C8B-B14F-4D97-AF65-F5344CB8AC3E}">
        <p14:creationId xmlns:p14="http://schemas.microsoft.com/office/powerpoint/2010/main" val="91225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Services Provided</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0" indent="0" algn="ctr">
              <a:buNone/>
            </a:pPr>
            <a:r>
              <a:rPr lang="en-US" b="1" dirty="0">
                <a:solidFill>
                  <a:srgbClr val="002060"/>
                </a:solidFill>
              </a:rPr>
              <a:t>Long Term Assigned Vehicle Management</a:t>
            </a:r>
          </a:p>
          <a:p>
            <a:pPr marL="0" indent="0" algn="ctr">
              <a:buNone/>
            </a:pPr>
            <a:r>
              <a:rPr lang="en-US" sz="1600" b="1" dirty="0">
                <a:solidFill>
                  <a:srgbClr val="002060"/>
                </a:solidFill>
              </a:rPr>
              <a:t>(967 units) – Vegas Region (612 units)</a:t>
            </a:r>
          </a:p>
          <a:p>
            <a:pPr marL="0" indent="0" algn="ctr">
              <a:buNone/>
            </a:pPr>
            <a:endParaRPr lang="en-US" b="1" dirty="0">
              <a:solidFill>
                <a:srgbClr val="002060"/>
              </a:solidFill>
            </a:endParaRPr>
          </a:p>
          <a:p>
            <a:pPr marL="0" indent="0" algn="ctr">
              <a:buNone/>
            </a:pPr>
            <a:r>
              <a:rPr lang="en-US" b="1" dirty="0">
                <a:solidFill>
                  <a:srgbClr val="002060"/>
                </a:solidFill>
              </a:rPr>
              <a:t>Short Term Assigned Vehicle Management</a:t>
            </a:r>
          </a:p>
          <a:p>
            <a:pPr marL="0" indent="0" algn="ctr">
              <a:buNone/>
            </a:pPr>
            <a:r>
              <a:rPr lang="en-US" sz="1600" b="1" dirty="0">
                <a:solidFill>
                  <a:srgbClr val="002060"/>
                </a:solidFill>
              </a:rPr>
              <a:t>(75 units) – Vegas Region (37)</a:t>
            </a:r>
          </a:p>
          <a:p>
            <a:pPr marL="0" indent="0" algn="ctr">
              <a:buNone/>
            </a:pPr>
            <a:endParaRPr lang="en-US" sz="1600" b="1" dirty="0">
              <a:solidFill>
                <a:srgbClr val="002060"/>
              </a:solidFill>
            </a:endParaRPr>
          </a:p>
          <a:p>
            <a:pPr marL="0" indent="0" algn="ctr">
              <a:buNone/>
            </a:pPr>
            <a:r>
              <a:rPr lang="en-US" sz="1600" b="1" dirty="0">
                <a:solidFill>
                  <a:srgbClr val="002060"/>
                </a:solidFill>
              </a:rPr>
              <a:t>Vegas 92 Unit Increase SFY 2020</a:t>
            </a:r>
          </a:p>
          <a:p>
            <a:pPr marL="0" indent="0" algn="ctr">
              <a:buNone/>
            </a:pPr>
            <a:r>
              <a:rPr lang="en-US" sz="1600" b="1" dirty="0">
                <a:solidFill>
                  <a:srgbClr val="002060"/>
                </a:solidFill>
              </a:rPr>
              <a:t>Shop Tech to ratio 172:1</a:t>
            </a:r>
            <a:endParaRPr lang="en-US" sz="1600" b="1" dirty="0">
              <a:solidFill>
                <a:schemeClr val="accent2">
                  <a:lumMod val="75000"/>
                </a:schemeClr>
              </a:solidFill>
            </a:endParaRPr>
          </a:p>
          <a:p>
            <a:pPr marL="274320" lvl="1" indent="0">
              <a:buNone/>
            </a:pPr>
            <a:endParaRPr lang="en-US" sz="16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4</a:t>
            </a:fld>
            <a:endParaRPr lang="en-US" dirty="0"/>
          </a:p>
        </p:txBody>
      </p:sp>
    </p:spTree>
    <p:extLst>
      <p:ext uri="{BB962C8B-B14F-4D97-AF65-F5344CB8AC3E}">
        <p14:creationId xmlns:p14="http://schemas.microsoft.com/office/powerpoint/2010/main" val="1991796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Services Provided Within Those Activities</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buNone/>
            </a:pPr>
            <a:r>
              <a:rPr lang="en-US" b="1" dirty="0">
                <a:solidFill>
                  <a:srgbClr val="002060"/>
                </a:solidFill>
              </a:rPr>
              <a:t>Maintenance</a:t>
            </a:r>
          </a:p>
          <a:p>
            <a:pPr marL="0" indent="0">
              <a:buNone/>
            </a:pPr>
            <a:r>
              <a:rPr lang="en-US" b="1" dirty="0">
                <a:solidFill>
                  <a:srgbClr val="002060"/>
                </a:solidFill>
              </a:rPr>
              <a:t>Long Range Fleet Planning for Agencies</a:t>
            </a:r>
          </a:p>
          <a:p>
            <a:pPr marL="0" indent="0">
              <a:buNone/>
            </a:pPr>
            <a:r>
              <a:rPr lang="en-US" b="1" dirty="0">
                <a:solidFill>
                  <a:srgbClr val="002060"/>
                </a:solidFill>
              </a:rPr>
              <a:t>Acquisition and Disposal of Vehicles </a:t>
            </a:r>
          </a:p>
          <a:p>
            <a:pPr marL="0" indent="0">
              <a:buNone/>
            </a:pPr>
            <a:r>
              <a:rPr lang="en-US" b="1" dirty="0">
                <a:solidFill>
                  <a:srgbClr val="002060"/>
                </a:solidFill>
              </a:rPr>
              <a:t>Reporting</a:t>
            </a:r>
          </a:p>
          <a:p>
            <a:pPr marL="0" indent="0">
              <a:buNone/>
            </a:pPr>
            <a:r>
              <a:rPr lang="en-US" b="1" dirty="0">
                <a:solidFill>
                  <a:srgbClr val="002060"/>
                </a:solidFill>
              </a:rPr>
              <a:t>Fueling &amp; Cleaning</a:t>
            </a:r>
          </a:p>
          <a:p>
            <a:pPr marL="0" indent="0">
              <a:buNone/>
            </a:pPr>
            <a:r>
              <a:rPr lang="en-US" b="1" dirty="0">
                <a:solidFill>
                  <a:srgbClr val="002060"/>
                </a:solidFill>
              </a:rPr>
              <a:t>Accident Management</a:t>
            </a:r>
          </a:p>
          <a:p>
            <a:pPr marL="0" indent="0">
              <a:buNone/>
            </a:pPr>
            <a:r>
              <a:rPr lang="en-US" b="1" dirty="0">
                <a:solidFill>
                  <a:srgbClr val="002060"/>
                </a:solidFill>
              </a:rPr>
              <a:t>Facilitation – “Our key function” is to create solutions to solve our customer’s problems which saves our customers $$ through time management</a:t>
            </a:r>
          </a:p>
          <a:p>
            <a:pPr marL="0" indent="0">
              <a:buNone/>
            </a:pPr>
            <a:endParaRPr lang="en-US" sz="1600" b="1" dirty="0">
              <a:solidFill>
                <a:schemeClr val="accent2">
                  <a:lumMod val="75000"/>
                </a:schemeClr>
              </a:solidFill>
            </a:endParaRPr>
          </a:p>
          <a:p>
            <a:pPr marL="274320" lvl="1" indent="0">
              <a:buNone/>
            </a:pPr>
            <a:endParaRPr lang="en-US" sz="16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5</a:t>
            </a:fld>
            <a:endParaRPr lang="en-US" dirty="0"/>
          </a:p>
        </p:txBody>
      </p:sp>
    </p:spTree>
    <p:extLst>
      <p:ext uri="{BB962C8B-B14F-4D97-AF65-F5344CB8AC3E}">
        <p14:creationId xmlns:p14="http://schemas.microsoft.com/office/powerpoint/2010/main" val="58859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Division Philosophy</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274320" lvl="1" indent="0">
              <a:buNone/>
            </a:pPr>
            <a:r>
              <a:rPr lang="en-US" sz="2700" b="1" dirty="0">
                <a:solidFill>
                  <a:schemeClr val="accent2">
                    <a:lumMod val="75000"/>
                  </a:schemeClr>
                </a:solidFill>
              </a:rPr>
              <a:t>To provide state agencies modern solutions to solve their transportation needs in a cost effective manner utilizing technology, strategic fleet management and industry best practices to enhance our customers experience and control cost. </a:t>
            </a: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6</a:t>
            </a:fld>
            <a:endParaRPr lang="en-US" dirty="0"/>
          </a:p>
        </p:txBody>
      </p:sp>
    </p:spTree>
    <p:extLst>
      <p:ext uri="{BB962C8B-B14F-4D97-AF65-F5344CB8AC3E}">
        <p14:creationId xmlns:p14="http://schemas.microsoft.com/office/powerpoint/2010/main" val="2323650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Division Strategy</a:t>
            </a:r>
          </a:p>
        </p:txBody>
      </p:sp>
      <p:sp>
        <p:nvSpPr>
          <p:cNvPr id="3" name="Content Placeholder 2"/>
          <p:cNvSpPr>
            <a:spLocks noGrp="1"/>
          </p:cNvSpPr>
          <p:nvPr>
            <p:ph sz="quarter" idx="1"/>
          </p:nvPr>
        </p:nvSpPr>
        <p:spPr>
          <a:xfrm>
            <a:off x="228600" y="1752600"/>
            <a:ext cx="8686800" cy="4495800"/>
          </a:xfrm>
        </p:spPr>
        <p:txBody>
          <a:bodyPr>
            <a:normAutofit fontScale="92500" lnSpcReduction="10000"/>
          </a:bodyPr>
          <a:lstStyle/>
          <a:p>
            <a:pPr marL="0" indent="0" algn="ctr">
              <a:buNone/>
            </a:pPr>
            <a:endParaRPr lang="en-US" b="1" dirty="0">
              <a:solidFill>
                <a:srgbClr val="002060"/>
              </a:solidFill>
            </a:endParaRPr>
          </a:p>
          <a:p>
            <a:pPr marL="0" indent="0" algn="ctr">
              <a:buNone/>
            </a:pPr>
            <a:endParaRPr lang="en-US" b="1" dirty="0">
              <a:solidFill>
                <a:srgbClr val="002060"/>
              </a:solidFill>
            </a:endParaRPr>
          </a:p>
          <a:p>
            <a:pPr marL="274320" lvl="1" indent="0">
              <a:buNone/>
            </a:pPr>
            <a:r>
              <a:rPr lang="en-US" sz="2700" b="1" dirty="0">
                <a:solidFill>
                  <a:schemeClr val="accent2">
                    <a:lumMod val="75000"/>
                  </a:schemeClr>
                </a:solidFill>
              </a:rPr>
              <a:t>The division partners closely with the private sector to ensure the product we deliver to our customers is delivered in an efficient and cost effective manner whilst focusing on one goal – Solve our customers’ issues quickly and efficiently. </a:t>
            </a:r>
          </a:p>
          <a:p>
            <a:pPr marL="274320" lvl="1" indent="0">
              <a:buNone/>
            </a:pPr>
            <a:endParaRPr lang="en-US" sz="2700" b="1" dirty="0">
              <a:solidFill>
                <a:schemeClr val="accent2">
                  <a:lumMod val="75000"/>
                </a:schemeClr>
              </a:solidFill>
            </a:endParaRPr>
          </a:p>
          <a:p>
            <a:pPr marL="274320" lvl="1" indent="0">
              <a:buNone/>
            </a:pPr>
            <a:r>
              <a:rPr lang="en-US" sz="2700" b="1" dirty="0">
                <a:solidFill>
                  <a:schemeClr val="accent2">
                    <a:lumMod val="75000"/>
                  </a:schemeClr>
                </a:solidFill>
              </a:rPr>
              <a:t>The division outsources approximately 20% of our short-term rentals and multiple types of vehicle repairs. </a:t>
            </a: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7</a:t>
            </a:fld>
            <a:endParaRPr lang="en-US" dirty="0"/>
          </a:p>
        </p:txBody>
      </p:sp>
    </p:spTree>
    <p:extLst>
      <p:ext uri="{BB962C8B-B14F-4D97-AF65-F5344CB8AC3E}">
        <p14:creationId xmlns:p14="http://schemas.microsoft.com/office/powerpoint/2010/main" val="1679117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Vehicle Types Provided by Fleet Services </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b="1" dirty="0">
              <a:solidFill>
                <a:srgbClr val="002060"/>
              </a:solidFill>
            </a:endParaRPr>
          </a:p>
          <a:p>
            <a:pPr marL="0" indent="0">
              <a:buNone/>
            </a:pPr>
            <a:r>
              <a:rPr lang="en-US" b="1" dirty="0">
                <a:solidFill>
                  <a:srgbClr val="002060"/>
                </a:solidFill>
              </a:rPr>
              <a:t>Sedans, Sport Utility Vehicles, Police Vehicles, Light Duty Trucks, Heavy Duty Trucks and Vans</a:t>
            </a:r>
            <a:r>
              <a:rPr lang="en-US" dirty="0">
                <a:solidFill>
                  <a:srgbClr val="002060"/>
                </a:solidFill>
              </a:rPr>
              <a:t>.</a:t>
            </a:r>
          </a:p>
          <a:p>
            <a:pPr marL="274320" lvl="1" indent="0">
              <a:buNone/>
            </a:pPr>
            <a:endParaRPr lang="en-US" sz="27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8</a:t>
            </a:fld>
            <a:endParaRPr lang="en-US" dirty="0"/>
          </a:p>
        </p:txBody>
      </p:sp>
    </p:spTree>
    <p:extLst>
      <p:ext uri="{BB962C8B-B14F-4D97-AF65-F5344CB8AC3E}">
        <p14:creationId xmlns:p14="http://schemas.microsoft.com/office/powerpoint/2010/main" val="1315133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500" b="1" dirty="0">
                <a:solidFill>
                  <a:schemeClr val="accent2">
                    <a:lumMod val="75000"/>
                  </a:schemeClr>
                </a:solidFill>
              </a:rPr>
              <a:t>State Fiscal Year 2020 Statistics</a:t>
            </a:r>
          </a:p>
        </p:txBody>
      </p:sp>
      <p:sp>
        <p:nvSpPr>
          <p:cNvPr id="3" name="Content Placeholder 2"/>
          <p:cNvSpPr>
            <a:spLocks noGrp="1"/>
          </p:cNvSpPr>
          <p:nvPr>
            <p:ph sz="quarter" idx="1"/>
          </p:nvPr>
        </p:nvSpPr>
        <p:spPr>
          <a:xfrm>
            <a:off x="228600" y="1752600"/>
            <a:ext cx="8686800" cy="4495800"/>
          </a:xfrm>
        </p:spPr>
        <p:txBody>
          <a:bodyPr>
            <a:normAutofit/>
          </a:bodyPr>
          <a:lstStyle/>
          <a:p>
            <a:pPr marL="0" indent="0" algn="ctr">
              <a:buNone/>
            </a:pPr>
            <a:endParaRPr lang="en-US" sz="2600" b="1" dirty="0">
              <a:solidFill>
                <a:srgbClr val="002060"/>
              </a:solidFill>
            </a:endParaRPr>
          </a:p>
          <a:p>
            <a:pPr marL="0" indent="0">
              <a:buNone/>
            </a:pPr>
            <a:r>
              <a:rPr lang="en-US" sz="2600" b="1" dirty="0">
                <a:solidFill>
                  <a:srgbClr val="002060"/>
                </a:solidFill>
              </a:rPr>
              <a:t>Staff – 16</a:t>
            </a:r>
          </a:p>
          <a:p>
            <a:pPr marL="0" indent="0">
              <a:buNone/>
            </a:pPr>
            <a:r>
              <a:rPr lang="en-US" sz="2600" b="1" dirty="0">
                <a:solidFill>
                  <a:srgbClr val="002060"/>
                </a:solidFill>
              </a:rPr>
              <a:t>Statewide Fleet Size – 1229</a:t>
            </a:r>
          </a:p>
          <a:p>
            <a:pPr marL="0" indent="0">
              <a:buNone/>
            </a:pPr>
            <a:r>
              <a:rPr lang="en-US" sz="2600" b="1" dirty="0">
                <a:solidFill>
                  <a:srgbClr val="002060"/>
                </a:solidFill>
              </a:rPr>
              <a:t>Vegas Fleet Size – 612</a:t>
            </a:r>
          </a:p>
          <a:p>
            <a:pPr marL="0" indent="0">
              <a:buNone/>
            </a:pPr>
            <a:r>
              <a:rPr lang="en-US" sz="2600" b="1" dirty="0">
                <a:solidFill>
                  <a:srgbClr val="002060"/>
                </a:solidFill>
              </a:rPr>
              <a:t>Clark County State Workforce – 8000</a:t>
            </a:r>
          </a:p>
          <a:p>
            <a:pPr marL="0" indent="0">
              <a:buNone/>
            </a:pPr>
            <a:r>
              <a:rPr lang="en-US" sz="2600" b="1" dirty="0">
                <a:solidFill>
                  <a:srgbClr val="002060"/>
                </a:solidFill>
              </a:rPr>
              <a:t>Facilities (3) Carson City, Reno, Las Vegas</a:t>
            </a:r>
          </a:p>
          <a:p>
            <a:pPr marL="0" indent="0">
              <a:buNone/>
            </a:pPr>
            <a:r>
              <a:rPr lang="en-US" sz="2600" b="1" dirty="0">
                <a:solidFill>
                  <a:srgbClr val="002060"/>
                </a:solidFill>
              </a:rPr>
              <a:t>Fleet Miles Traveled 8.6 Million</a:t>
            </a:r>
          </a:p>
          <a:p>
            <a:pPr marL="0" indent="0">
              <a:buNone/>
            </a:pPr>
            <a:r>
              <a:rPr lang="en-US" sz="2600" b="1" dirty="0">
                <a:solidFill>
                  <a:srgbClr val="002060"/>
                </a:solidFill>
              </a:rPr>
              <a:t>Statewide Short-Term rental day processed – 12,400</a:t>
            </a:r>
          </a:p>
          <a:p>
            <a:pPr marL="0" indent="0">
              <a:buNone/>
            </a:pPr>
            <a:r>
              <a:rPr lang="en-US" sz="2600" b="1" dirty="0">
                <a:solidFill>
                  <a:srgbClr val="002060"/>
                </a:solidFill>
              </a:rPr>
              <a:t>Statewide Vehicle Repair Requests Facilitated – 3,250</a:t>
            </a: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0" indent="0">
              <a:buNone/>
            </a:pPr>
            <a:endParaRPr lang="en-US" dirty="0">
              <a:solidFill>
                <a:srgbClr val="002060"/>
              </a:solidFill>
            </a:endParaRPr>
          </a:p>
          <a:p>
            <a:pPr marL="274320" lvl="1" indent="0">
              <a:buNone/>
            </a:pPr>
            <a:endParaRPr lang="en-US" sz="2700" b="1" dirty="0">
              <a:solidFill>
                <a:schemeClr val="accent2">
                  <a:lumMod val="75000"/>
                </a:schemeClr>
              </a:solidFill>
            </a:endParaRPr>
          </a:p>
          <a:p>
            <a:pPr marL="274320" lvl="1" indent="0">
              <a:buNone/>
            </a:pPr>
            <a:endParaRPr lang="en-US" sz="1500" b="1" dirty="0"/>
          </a:p>
          <a:p>
            <a:pPr marL="274320" lvl="1" indent="0">
              <a:buNone/>
            </a:pPr>
            <a:endParaRPr lang="en-US" sz="1500" b="1" dirty="0"/>
          </a:p>
          <a:p>
            <a:pPr lvl="1">
              <a:buFont typeface="Wingdings" panose="05000000000000000000" pitchFamily="2" charset="2"/>
              <a:buChar char="Ø"/>
            </a:pPr>
            <a:endParaRPr lang="en-US" sz="1500" b="1" dirty="0"/>
          </a:p>
          <a:p>
            <a:pPr lvl="1">
              <a:buFont typeface="Wingdings" panose="05000000000000000000" pitchFamily="2" charset="2"/>
              <a:buChar char="Ø"/>
            </a:pPr>
            <a:endParaRPr lang="en-US" sz="1500" b="1" dirty="0"/>
          </a:p>
          <a:p>
            <a:endParaRPr lang="en-US" dirty="0"/>
          </a:p>
        </p:txBody>
      </p:sp>
      <p:sp>
        <p:nvSpPr>
          <p:cNvPr id="6" name="Slide Number Placeholder 5"/>
          <p:cNvSpPr>
            <a:spLocks noGrp="1"/>
          </p:cNvSpPr>
          <p:nvPr>
            <p:ph type="sldNum" sz="quarter" idx="12"/>
          </p:nvPr>
        </p:nvSpPr>
        <p:spPr/>
        <p:txBody>
          <a:bodyPr/>
          <a:lstStyle/>
          <a:p>
            <a:fld id="{D79CCDD5-C9AA-4D44-8B22-57D42E1A48A4}" type="slidenum">
              <a:rPr lang="en-US" smtClean="0"/>
              <a:t>9</a:t>
            </a:fld>
            <a:endParaRPr lang="en-US" dirty="0"/>
          </a:p>
        </p:txBody>
      </p:sp>
    </p:spTree>
    <p:extLst>
      <p:ext uri="{BB962C8B-B14F-4D97-AF65-F5344CB8AC3E}">
        <p14:creationId xmlns:p14="http://schemas.microsoft.com/office/powerpoint/2010/main" val="3551599000"/>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14001</TotalTime>
  <Words>449</Words>
  <Application>Microsoft Office PowerPoint</Application>
  <PresentationFormat>On-screen Show (4:3)</PresentationFormat>
  <Paragraphs>189</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 Narrow</vt:lpstr>
      <vt:lpstr>Book Antiqua</vt:lpstr>
      <vt:lpstr>Calibri</vt:lpstr>
      <vt:lpstr>Century Gothic</vt:lpstr>
      <vt:lpstr>Wingdings</vt:lpstr>
      <vt:lpstr>Wingdings 2</vt:lpstr>
      <vt:lpstr>Civic</vt:lpstr>
      <vt:lpstr>DEPARTMENT OF ADMINISTRATION preserving the past, serving people today, planning for tomorrow  </vt:lpstr>
      <vt:lpstr>DEPARTMENT PRIORITY</vt:lpstr>
      <vt:lpstr>Department of Administration  Fleet Services Division </vt:lpstr>
      <vt:lpstr>Services Provided</vt:lpstr>
      <vt:lpstr>Services Provided Within Those Activities</vt:lpstr>
      <vt:lpstr>Division Philosophy</vt:lpstr>
      <vt:lpstr>Division Strategy</vt:lpstr>
      <vt:lpstr>Vehicle Types Provided by Fleet Services </vt:lpstr>
      <vt:lpstr>State Fiscal Year 2020 Statistics</vt:lpstr>
      <vt:lpstr>Why Fleet Management </vt:lpstr>
      <vt:lpstr>Southwest  View</vt:lpstr>
      <vt:lpstr>Northwest View</vt:lpstr>
      <vt:lpstr>Northeast View </vt:lpstr>
      <vt:lpstr>Southeast View </vt:lpstr>
      <vt:lpstr>Site Aerial View</vt:lpstr>
    </vt:vector>
  </TitlesOfParts>
  <Company>State Of Nevada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ADMINISTRATION</dc:title>
  <dc:creator>LeeAnn Easton</dc:creator>
  <cp:lastModifiedBy>Robert D. Burgess</cp:lastModifiedBy>
  <cp:revision>1918</cp:revision>
  <cp:lastPrinted>2020-08-12T21:40:00Z</cp:lastPrinted>
  <dcterms:created xsi:type="dcterms:W3CDTF">2016-09-16T23:37:36Z</dcterms:created>
  <dcterms:modified xsi:type="dcterms:W3CDTF">2020-08-20T20:54:27Z</dcterms:modified>
</cp:coreProperties>
</file>